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6"/>
  </p:notesMasterIdLst>
  <p:sldIdLst>
    <p:sldId id="268" r:id="rId2"/>
    <p:sldId id="260" r:id="rId3"/>
    <p:sldId id="37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9" r:id="rId19"/>
    <p:sldId id="428" r:id="rId20"/>
    <p:sldId id="431" r:id="rId21"/>
    <p:sldId id="430" r:id="rId22"/>
    <p:sldId id="432" r:id="rId23"/>
    <p:sldId id="433" r:id="rId24"/>
    <p:sldId id="434" r:id="rId25"/>
    <p:sldId id="435" r:id="rId26"/>
    <p:sldId id="437" r:id="rId27"/>
    <p:sldId id="436" r:id="rId28"/>
    <p:sldId id="438" r:id="rId29"/>
    <p:sldId id="439" r:id="rId30"/>
    <p:sldId id="440" r:id="rId31"/>
    <p:sldId id="441" r:id="rId32"/>
    <p:sldId id="442" r:id="rId33"/>
    <p:sldId id="443" r:id="rId34"/>
    <p:sldId id="41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CF2"/>
    <a:srgbClr val="E3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/>
    <p:restoredTop sz="97059"/>
  </p:normalViewPr>
  <p:slideViewPr>
    <p:cSldViewPr snapToGrid="0" snapToObjects="1">
      <p:cViewPr varScale="1">
        <p:scale>
          <a:sx n="69" d="100"/>
          <a:sy n="69" d="100"/>
        </p:scale>
        <p:origin x="200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1" d="100"/>
          <a:sy n="131" d="100"/>
        </p:scale>
        <p:origin x="537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58F8A-EC33-DD4C-94B2-CFF147D75B27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12149-1D0E-084E-9D86-B67E7AE68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0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51CC728-0BF8-2A44-9387-C8A29CD99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356521" y="81511"/>
            <a:ext cx="688244" cy="6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B11A554-27BF-754C-A7C5-2F6E8C7089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356521" y="81511"/>
            <a:ext cx="688244" cy="6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A5787F-EC7B-8EE7-F65A-F56B78E54D8A}"/>
              </a:ext>
            </a:extLst>
          </p:cNvPr>
          <p:cNvSpPr/>
          <p:nvPr userDrawn="1"/>
        </p:nvSpPr>
        <p:spPr>
          <a:xfrm>
            <a:off x="11225255" y="-18958"/>
            <a:ext cx="946484" cy="792781"/>
          </a:xfrm>
          <a:prstGeom prst="ellipse">
            <a:avLst/>
          </a:prstGeom>
          <a:solidFill>
            <a:srgbClr val="E3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9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1BA70D-10F9-DC45-BBDE-0F0B80F39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356521" y="81511"/>
            <a:ext cx="688244" cy="6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B2BB36-AEFD-FF40-8CB9-39ECC74A8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1356521" y="81511"/>
            <a:ext cx="688244" cy="6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10/22/22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F2781CF-3181-6E4B-A167-E387905271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H="1">
            <a:off x="11509971" y="66997"/>
            <a:ext cx="591432" cy="5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5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rikkimelissa/baxter_thro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Robot operating a machine">
            <a:extLst>
              <a:ext uri="{FF2B5EF4-FFF2-40B4-BE49-F238E27FC236}">
                <a16:creationId xmlns:a16="http://schemas.microsoft.com/office/drawing/2014/main" id="{AE080EDB-5F37-FC45-DB76-D9A64252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6" b="2311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3A0C-CC8D-5F41-9400-54B23B392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Robot Autonomy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537A8-A0AC-8241-A943-BB56E2684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Dr. risman adnan mattotorang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Telkom university</a:t>
            </a:r>
          </a:p>
        </p:txBody>
      </p:sp>
    </p:spTree>
    <p:extLst>
      <p:ext uri="{BB962C8B-B14F-4D97-AF65-F5344CB8AC3E}">
        <p14:creationId xmlns:p14="http://schemas.microsoft.com/office/powerpoint/2010/main" val="1700408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Review of sampling-based methods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1059257" y="1602489"/>
            <a:ext cx="1051653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Traditionally, two major approaches:</a:t>
            </a:r>
          </a:p>
          <a:p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Probabilistic Roadmap (PRM): graph-based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Multi-query planner, i.e., designed to solve multiple path queries on the same scenario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Original version: [</a:t>
            </a:r>
            <a:r>
              <a:rPr lang="en-ID" sz="2000" dirty="0" err="1"/>
              <a:t>Kavraki</a:t>
            </a:r>
            <a:r>
              <a:rPr lang="en-ID" sz="2000" dirty="0"/>
              <a:t> et al., ‘96]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“Lazy” version: [Bohlin &amp; </a:t>
            </a:r>
            <a:r>
              <a:rPr lang="en-ID" sz="2000" dirty="0" err="1"/>
              <a:t>Kavraki</a:t>
            </a:r>
            <a:r>
              <a:rPr lang="en-ID" sz="2000" dirty="0"/>
              <a:t>, ‘00]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Dynamic version: [</a:t>
            </a:r>
            <a:r>
              <a:rPr lang="en-ID" sz="2000" dirty="0" err="1"/>
              <a:t>Jaillet</a:t>
            </a:r>
            <a:r>
              <a:rPr lang="en-ID" sz="2000" dirty="0"/>
              <a:t> &amp; T. Simeon, ‘04]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Asymptotically optimal version: [</a:t>
            </a:r>
            <a:r>
              <a:rPr lang="en-ID" sz="2000" dirty="0" err="1"/>
              <a:t>Karaman</a:t>
            </a:r>
            <a:r>
              <a:rPr lang="en-ID" sz="2000" dirty="0"/>
              <a:t> &amp; </a:t>
            </a:r>
            <a:r>
              <a:rPr lang="en-ID" sz="2000" dirty="0" err="1"/>
              <a:t>Frazzoli</a:t>
            </a:r>
            <a:r>
              <a:rPr lang="en-ID" sz="2000" dirty="0"/>
              <a:t>, ‘11]</a:t>
            </a: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Rapidly-exploring Random Trees (RRT): tree-based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Single-query planner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Original version: [LaValle &amp; Kuffner, ‘01]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RDT: [LaValle, ‘06]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SRT: [</a:t>
            </a:r>
            <a:r>
              <a:rPr lang="en-ID" sz="2000" dirty="0" err="1"/>
              <a:t>Plaku</a:t>
            </a:r>
            <a:r>
              <a:rPr lang="en-ID" sz="2000" dirty="0"/>
              <a:t> et al., ‘05]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000" dirty="0"/>
              <a:t>Asymptotically optimal version [</a:t>
            </a:r>
            <a:r>
              <a:rPr lang="en-ID" sz="2000" dirty="0" err="1"/>
              <a:t>Karaman</a:t>
            </a:r>
            <a:r>
              <a:rPr lang="en-ID" sz="2000" dirty="0"/>
              <a:t> &amp; </a:t>
            </a:r>
            <a:r>
              <a:rPr lang="en-ID" sz="2000" dirty="0" err="1"/>
              <a:t>Frazzoli</a:t>
            </a:r>
            <a:r>
              <a:rPr lang="en-ID" sz="2000" dirty="0"/>
              <a:t>, '11]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4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Probabilistic roadmaps (PRM)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1059257" y="1602489"/>
                <a:ext cx="1051653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A </a:t>
                </a:r>
                <a:r>
                  <a:rPr lang="en-ID" sz="2400" b="1" dirty="0"/>
                  <a:t>multi-query </a:t>
                </a:r>
                <a:r>
                  <a:rPr lang="en-ID" sz="2400" dirty="0"/>
                  <a:t>planner, which generates a roadmap (graph)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D" sz="2400" dirty="0"/>
                  <a:t>, embedded in the free space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1602489"/>
                <a:ext cx="10516534" cy="830997"/>
              </a:xfrm>
              <a:prstGeom prst="rect">
                <a:avLst/>
              </a:prstGeom>
              <a:blipFill>
                <a:blip r:embed="rId2"/>
                <a:stretch>
                  <a:fillRect l="-96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B9D9C8-0701-AFF4-E2A5-C37CB94DFDEE}"/>
                  </a:ext>
                </a:extLst>
              </p:cNvPr>
              <p:cNvSpPr txBox="1"/>
              <p:nvPr/>
            </p:nvSpPr>
            <p:spPr>
              <a:xfrm>
                <a:off x="1059257" y="2531689"/>
                <a:ext cx="610222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Preprocessing step: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D" sz="2400" dirty="0"/>
                  <a:t>Sample a 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configurations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; discard configurations leading to collisions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D" sz="2400" dirty="0"/>
                  <a:t>Draw an edge between each pair of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400" dirty="0"/>
                  <a:t>such that </a:t>
                </a:r>
                <a14:m>
                  <m:oMath xmlns:m="http://schemas.openxmlformats.org/officeDocument/2006/math">
                    <m:r>
                      <a:rPr lang="en-ID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 ≤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D" sz="2400" dirty="0"/>
                  <a:t> and straight-line path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D" sz="2400" dirty="0"/>
                  <a:t> is collision free </a:t>
                </a:r>
              </a:p>
              <a:p>
                <a:endParaRPr lang="en-ID" sz="2400" dirty="0"/>
              </a:p>
              <a:p>
                <a:r>
                  <a:rPr lang="en-ID" sz="2400" dirty="0"/>
                  <a:t>Given a query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𝐶𝑓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𝑟𝑒𝑒</m:t>
                    </m:r>
                  </m:oMath>
                </a14:m>
                <a:r>
                  <a:rPr lang="en-ID" sz="2400" dirty="0"/>
                  <a:t>, connect them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D" sz="2400" dirty="0"/>
                  <a:t> and find a path on the roadmap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B9D9C8-0701-AFF4-E2A5-C37CB94DF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2531689"/>
                <a:ext cx="6102220" cy="3785652"/>
              </a:xfrm>
              <a:prstGeom prst="rect">
                <a:avLst/>
              </a:prstGeom>
              <a:blipFill>
                <a:blip r:embed="rId3"/>
                <a:stretch>
                  <a:fillRect l="-1663" t="-1338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6D049BB-D75A-062F-F404-B8FBE6F3E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59" y="2470849"/>
            <a:ext cx="3290884" cy="39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Rapidly-exploring random trees (RRT)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1059257" y="1602489"/>
                <a:ext cx="1051653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A single-query planner, which grows a </a:t>
                </a:r>
                <a:r>
                  <a:rPr lang="en-ID" sz="2400" b="1" dirty="0"/>
                  <a:t>tree</a:t>
                </a:r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D" sz="2400" dirty="0"/>
                  <a:t>, rooted at the start configuration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D" sz="2400" dirty="0"/>
                  <a:t>, embedded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𝑓𝑟𝑒𝑒</m:t>
                    </m:r>
                  </m:oMath>
                </a14:m>
                <a:endParaRPr lang="en-US" sz="2400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1602489"/>
                <a:ext cx="10516534" cy="830997"/>
              </a:xfrm>
              <a:prstGeom prst="rect">
                <a:avLst/>
              </a:prstGeom>
              <a:blipFill>
                <a:blip r:embed="rId2"/>
                <a:stretch>
                  <a:fillRect l="-96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B9D9C8-0701-AFF4-E2A5-C37CB94DFDEE}"/>
                  </a:ext>
                </a:extLst>
              </p:cNvPr>
              <p:cNvSpPr txBox="1"/>
              <p:nvPr/>
            </p:nvSpPr>
            <p:spPr>
              <a:xfrm>
                <a:off x="1059257" y="2531689"/>
                <a:ext cx="610222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Algorithm works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iterations:</a:t>
                </a:r>
              </a:p>
              <a:p>
                <a:pPr marL="457200" indent="-457200">
                  <a:buAutoNum type="arabicPeriod"/>
                </a:pPr>
                <a:r>
                  <a:rPr lang="en-ID" sz="2400" dirty="0"/>
                  <a:t>Sample configuration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endParaRPr lang="en-ID" sz="2400" baseline="-25000" dirty="0"/>
              </a:p>
              <a:p>
                <a:pPr marL="457200" indent="-457200">
                  <a:buAutoNum type="arabicPeriod"/>
                </a:pPr>
                <a:r>
                  <a:rPr lang="en-ID" sz="2400" dirty="0"/>
                  <a:t>2. Find nearest vertex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ID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D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endParaRPr lang="en-ID" sz="2400" dirty="0"/>
              </a:p>
              <a:p>
                <a:pPr marL="457200" indent="-457200">
                  <a:buAutoNum type="arabicPeriod"/>
                </a:pPr>
                <a:r>
                  <a:rPr lang="en-ID" sz="2400" dirty="0"/>
                  <a:t>Generate configuration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𝑛𝑒𝑤</m:t>
                    </m:r>
                  </m:oMath>
                </a14:m>
                <a:r>
                  <a:rPr lang="en-ID" sz="2400" dirty="0"/>
                  <a:t> in direction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en-ID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ID" sz="2400" dirty="0"/>
                  <a:t>, such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𝑛𝑒𝑎𝑟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𝑒𝑤</m:t>
                        </m:r>
                      </m:e>
                    </m:acc>
                    <m:r>
                      <a:rPr lang="en-ID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𝑓𝑟𝑒𝑒</m:t>
                    </m:r>
                  </m:oMath>
                </a14:m>
                <a:endParaRPr lang="en-ID" sz="2400" baseline="-25000" dirty="0"/>
              </a:p>
              <a:p>
                <a:pPr marL="457200" indent="-457200">
                  <a:buAutoNum type="arabicPeriod"/>
                </a:pPr>
                <a:r>
                  <a:rPr lang="en-ID" sz="2400" dirty="0"/>
                  <a:t>Update tree: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𝑒𝑤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𝑛𝑒𝑎𝑟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𝑒𝑤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ID" sz="2400" dirty="0"/>
              </a:p>
              <a:p>
                <a:pPr marL="457200" indent="-457200">
                  <a:buAutoNum type="arabicPeriod"/>
                </a:pPr>
                <a:endParaRPr lang="en-ID" sz="2400" dirty="0"/>
              </a:p>
              <a:p>
                <a:endParaRPr lang="en-ID" sz="2400" dirty="0"/>
              </a:p>
              <a:p>
                <a:r>
                  <a:rPr lang="en-ID" sz="2400" dirty="0"/>
                  <a:t>Occasionally, set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en-ID" sz="2400" dirty="0"/>
                  <a:t> to be the target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D" sz="2400" dirty="0"/>
                  <a:t>; terminate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B9D9C8-0701-AFF4-E2A5-C37CB94DF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2531689"/>
                <a:ext cx="6102220" cy="3785652"/>
              </a:xfrm>
              <a:prstGeom prst="rect">
                <a:avLst/>
              </a:prstGeom>
              <a:blipFill>
                <a:blip r:embed="rId3"/>
                <a:stretch>
                  <a:fillRect l="-1663" t="-1338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F74B02D-FE0A-E06B-1DA5-F4CBD19A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037" y="2413963"/>
            <a:ext cx="3386706" cy="40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Rapidly-exploring random trees (RRT)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1059257" y="1602489"/>
            <a:ext cx="64985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RRT is known to work quite well in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Its performance can be attributed to its </a:t>
            </a:r>
            <a:r>
              <a:rPr lang="en-ID" sz="2400" b="1" dirty="0"/>
              <a:t>Voronoi bias: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/>
              <a:t>Consider a Voronoi diagram with respect to the vertices of the tree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/>
              <a:t>For each vertex, its Voronoi cell consists of all points that are closer to that vertex than to any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/>
              <a:t>Vertices on the frontier of the tree have larger Voronoi cells – hence sampling in those regions is more likely</a:t>
            </a:r>
            <a:endParaRPr lang="en-US" sz="2400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08A66-243B-1907-66F5-55892681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54" y="1602489"/>
            <a:ext cx="3271799" cy="41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4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Theoretical guarantees: probabilistic completeness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1059257" y="1602489"/>
                <a:ext cx="1038007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Question: how large should the number of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be? We can say something about the </a:t>
                </a:r>
                <a:r>
                  <a:rPr lang="en-ID" sz="2400" b="1" dirty="0"/>
                  <a:t>asymptotic behaviour:</a:t>
                </a:r>
                <a:endParaRPr lang="en-US" sz="2400" b="1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1602489"/>
                <a:ext cx="10380074" cy="830997"/>
              </a:xfrm>
              <a:prstGeom prst="rect">
                <a:avLst/>
              </a:prstGeom>
              <a:blipFill>
                <a:blip r:embed="rId2"/>
                <a:stretch>
                  <a:fillRect l="-85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B534E-0FAB-29C1-9730-80E4438E2899}"/>
                  </a:ext>
                </a:extLst>
              </p:cNvPr>
              <p:cNvSpPr txBox="1"/>
              <p:nvPr/>
            </p:nvSpPr>
            <p:spPr>
              <a:xfrm>
                <a:off x="1427583" y="2923591"/>
                <a:ext cx="10011748" cy="83099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400" b="1" dirty="0"/>
                  <a:t>Kavraki et al. 96: </a:t>
                </a:r>
                <a:r>
                  <a:rPr lang="en-ID" sz="2400" dirty="0"/>
                  <a:t>PRM,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D" sz="2400" dirty="0"/>
                  <a:t> = </a:t>
                </a:r>
                <a:r>
                  <a:rPr lang="en-ID" sz="2400" dirty="0" err="1"/>
                  <a:t>const</a:t>
                </a:r>
                <a:r>
                  <a:rPr lang="en-ID" sz="2400" dirty="0"/>
                  <a:t>, will eventually (as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→ ∞) find a solution if one exists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1B534E-0FAB-29C1-9730-80E4438E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83" y="2923591"/>
                <a:ext cx="10011748" cy="830997"/>
              </a:xfrm>
              <a:prstGeom prst="rect">
                <a:avLst/>
              </a:prstGeom>
              <a:blipFill>
                <a:blip r:embed="rId3"/>
                <a:stretch>
                  <a:fillRect l="-1014" t="-6061" r="-114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C6D85-67C7-32A6-4EA4-B780B5D489E5}"/>
                  </a:ext>
                </a:extLst>
              </p:cNvPr>
              <p:cNvSpPr txBox="1"/>
              <p:nvPr/>
            </p:nvSpPr>
            <p:spPr>
              <a:xfrm>
                <a:off x="1427583" y="3934408"/>
                <a:ext cx="10011748" cy="83099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400" b="1" dirty="0"/>
                  <a:t>LaValle, 98; </a:t>
                </a:r>
                <a:r>
                  <a:rPr lang="en-ID" sz="2400" b="1" dirty="0" err="1"/>
                  <a:t>Kleinbort</a:t>
                </a:r>
                <a:r>
                  <a:rPr lang="en-ID" sz="2400" b="1" dirty="0"/>
                  <a:t> et al., 18: </a:t>
                </a:r>
                <a:r>
                  <a:rPr lang="en-ID" sz="2400" dirty="0"/>
                  <a:t>RRT will eventually(as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→ ∞) find a solution if one exists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C6D85-67C7-32A6-4EA4-B780B5D48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83" y="3934408"/>
                <a:ext cx="10011748" cy="830997"/>
              </a:xfrm>
              <a:prstGeom prst="rect">
                <a:avLst/>
              </a:prstGeom>
              <a:blipFill>
                <a:blip r:embed="rId4"/>
                <a:stretch>
                  <a:fillRect l="-1014" t="-5970" r="-1521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98F694-5A3C-B861-322D-2F0CCD7FFA0D}"/>
                  </a:ext>
                </a:extLst>
              </p:cNvPr>
              <p:cNvSpPr txBox="1"/>
              <p:nvPr/>
            </p:nvSpPr>
            <p:spPr>
              <a:xfrm>
                <a:off x="1059257" y="5255511"/>
                <a:ext cx="1061567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* Unless stated otherwise, the configuration space is assumed to be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D" sz="2400" dirty="0"/>
                  <a:t>-dimensional Euclidean unit hypercube [0,1]</a:t>
                </a:r>
                <a:r>
                  <a:rPr lang="en-ID" sz="2400" baseline="30000" dirty="0"/>
                  <a:t>d</a:t>
                </a:r>
                <a:r>
                  <a:rPr lang="en-ID" sz="2400" dirty="0"/>
                  <a:t>, with 2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D" sz="2400" dirty="0"/>
                  <a:t> ≤ ∞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98F694-5A3C-B861-322D-2F0CCD7F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57" y="5255511"/>
                <a:ext cx="10615672" cy="830997"/>
              </a:xfrm>
              <a:prstGeom prst="rect">
                <a:avLst/>
              </a:prstGeom>
              <a:blipFill>
                <a:blip r:embed="rId5"/>
                <a:stretch>
                  <a:fillRect l="-956" t="-5970" r="-35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67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Theoretical guarantees: Quality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1059257" y="1602489"/>
            <a:ext cx="10380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Question: what can be said about the quality of the returned solution for PRM and RRT, in terms of length, energy, etc.?</a:t>
            </a:r>
            <a:endParaRPr lang="en-US" sz="2400" b="1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8F694-5A3C-B861-322D-2F0CCD7FFA0D}"/>
              </a:ext>
            </a:extLst>
          </p:cNvPr>
          <p:cNvSpPr txBox="1"/>
          <p:nvPr/>
        </p:nvSpPr>
        <p:spPr>
          <a:xfrm>
            <a:off x="991221" y="3398669"/>
            <a:ext cx="6336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/>
              <a:t>Nechushtan</a:t>
            </a:r>
            <a:r>
              <a:rPr lang="en-ID" sz="2400" dirty="0"/>
              <a:t> et al. (2011) and </a:t>
            </a:r>
            <a:r>
              <a:rPr lang="en-ID" sz="2400" dirty="0" err="1"/>
              <a:t>Karaman</a:t>
            </a:r>
            <a:r>
              <a:rPr lang="en-ID" sz="2400" dirty="0"/>
              <a:t> and </a:t>
            </a:r>
            <a:r>
              <a:rPr lang="en-ID" sz="2400" dirty="0" err="1"/>
              <a:t>Frazzoli</a:t>
            </a:r>
            <a:r>
              <a:rPr lang="en-ID" sz="2400" dirty="0"/>
              <a:t> (2011) proved that RRT can produce arbitrarily-bad paths with non-negligible probability: for example, RRT would prefer to take the long (red) way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9976D-EB9A-2FD1-031A-92268247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376" y="2433486"/>
            <a:ext cx="3510505" cy="35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2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Theoretical guarantees: Quality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602489"/>
            <a:ext cx="10479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/>
              <a:t>Karaman</a:t>
            </a:r>
            <a:r>
              <a:rPr lang="en-ID" sz="2400" dirty="0"/>
              <a:t> and </a:t>
            </a:r>
            <a:r>
              <a:rPr lang="en-ID" sz="2400" dirty="0" err="1"/>
              <a:t>Frazzoli</a:t>
            </a:r>
            <a:r>
              <a:rPr lang="en-ID" sz="2400" dirty="0"/>
              <a:t> in 2011 provided the first rigorous study of optimality in sampling-based planners:</a:t>
            </a:r>
            <a:endParaRPr lang="en-US" sz="2400" b="1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DAE398-CB68-5365-C798-3AD517108E31}"/>
                  </a:ext>
                </a:extLst>
              </p:cNvPr>
              <p:cNvSpPr txBox="1"/>
              <p:nvPr/>
            </p:nvSpPr>
            <p:spPr>
              <a:xfrm>
                <a:off x="960119" y="2633981"/>
                <a:ext cx="10479212" cy="10278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400" b="1" dirty="0"/>
                  <a:t>Theorem: </a:t>
                </a:r>
                <a:r>
                  <a:rPr lang="en-ID" sz="2400" dirty="0"/>
                  <a:t>The cost of the solution returned by PRM converges,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→ ∞, to the optimum,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D" sz="2400" baseline="30000" dirty="0"/>
                  <a:t> </a:t>
                </a:r>
                <a:r>
                  <a:rPr lang="en-ID" sz="2400" dirty="0"/>
                  <a:t>, where </a:t>
                </a:r>
                <a14:m>
                  <m:oMath xmlns:m="http://schemas.openxmlformats.org/officeDocument/2006/math">
                    <m:r>
                      <a:rPr lang="en-ID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D" sz="2400" dirty="0"/>
                  <a:t> only depends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DAE398-CB68-5365-C798-3AD517108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2633981"/>
                <a:ext cx="10479212" cy="1027845"/>
              </a:xfrm>
              <a:prstGeom prst="rect">
                <a:avLst/>
              </a:prstGeom>
              <a:blipFill>
                <a:blip r:embed="rId2"/>
                <a:stretch>
                  <a:fillRect l="-847" t="-487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40051-9128-5CD7-5618-B43B7539FD55}"/>
                  </a:ext>
                </a:extLst>
              </p:cNvPr>
              <p:cNvSpPr txBox="1"/>
              <p:nvPr/>
            </p:nvSpPr>
            <p:spPr>
              <a:xfrm>
                <a:off x="960119" y="3862321"/>
                <a:ext cx="6299097" cy="2648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KF11 also introduced an asymptotically optimal variant of RRT called RRT* (right)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Result was later updated to [</a:t>
                </a:r>
                <a:r>
                  <a:rPr lang="en-ID" sz="2400" dirty="0" err="1"/>
                  <a:t>Solovey</a:t>
                </a:r>
                <a:r>
                  <a:rPr lang="en-ID" sz="2400" dirty="0"/>
                  <a:t> et al. 2019]: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D" sz="2400" baseline="30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Now back to 1/d [preprint, </a:t>
                </a:r>
                <a:r>
                  <a:rPr lang="en-ID" sz="2400" dirty="0" err="1"/>
                  <a:t>Lukyanenko</a:t>
                </a:r>
                <a:r>
                  <a:rPr lang="en-ID" sz="2400" dirty="0"/>
                  <a:t> et al. 2021]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040051-9128-5CD7-5618-B43B7539F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3862321"/>
                <a:ext cx="6299097" cy="2648225"/>
              </a:xfrm>
              <a:prstGeom prst="rect">
                <a:avLst/>
              </a:prstGeom>
              <a:blipFill>
                <a:blip r:embed="rId3"/>
                <a:stretch>
                  <a:fillRect l="-1207" t="-1914" r="-2414" b="-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7FD74C-079C-E781-8785-068ACEF91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90" y="4207660"/>
            <a:ext cx="3974841" cy="19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9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Observations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602489"/>
                <a:ext cx="10479212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PRM-like motion planning algorithms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For a give number of nodes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, they find “good” paths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...however, require many costly collision checks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RRT-like motion planning algorithms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Finds a feasible path quickly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...however, the quality of that path is, in general, poor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“traps” itself by disallowing new better paths to emerge - RRT* performs local label correction as samples are added to help remedy this</a:t>
                </a:r>
                <a:endParaRPr lang="en-US" sz="2400" b="1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602489"/>
                <a:ext cx="10479212" cy="3416320"/>
              </a:xfrm>
              <a:prstGeom prst="rect">
                <a:avLst/>
              </a:prstGeom>
              <a:blipFill>
                <a:blip r:embed="rId2"/>
                <a:stretch>
                  <a:fillRect l="-726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12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Fast Marching Tree Algorithm (FMT*)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602489"/>
                <a:ext cx="6336420" cy="482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Key idea: run dynamic programming (DP) on sampled nodes, skipping any step in which the attempted connection causes a collision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lazy DP operator: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:| 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𝑟𝑛</m:t>
                            </m:r>
                          </m:e>
                        </m:mr>
                      </m:m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Laziness introduces “suboptimal” connections, but such connections are vanishingly rare and FMT* is </a:t>
                </a:r>
                <a:r>
                  <a:rPr lang="en-ID" sz="2400" b="1" dirty="0"/>
                  <a:t>asymptotically optimal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Ratio of # of collision-checks for FMT* versus PRM* goes to zero! </a:t>
                </a:r>
                <a:endParaRPr lang="en-US" sz="2400" b="1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602489"/>
                <a:ext cx="6336420" cy="4828053"/>
              </a:xfrm>
              <a:prstGeom prst="rect">
                <a:avLst/>
              </a:prstGeom>
              <a:blipFill>
                <a:blip r:embed="rId2"/>
                <a:stretch>
                  <a:fillRect l="-1200" t="-1050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735A336-FD7D-EDD3-CD27-41821323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12" y="1602489"/>
            <a:ext cx="4324117" cy="2660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88D8D-B7C8-6DFF-C97A-75134D4ED5B8}"/>
              </a:ext>
            </a:extLst>
          </p:cNvPr>
          <p:cNvSpPr txBox="1"/>
          <p:nvPr/>
        </p:nvSpPr>
        <p:spPr>
          <a:xfrm>
            <a:off x="7350812" y="4463979"/>
            <a:ext cx="4324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Reference: Janson et al. Fast Marching Tree: A Fast Marching Sampling-Based Method for Optimal Motion Planning in Many Dimensions.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02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Sampling-based planning: summary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602489"/>
            <a:ext cx="109084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Sampling-based planners transform the difficult global problem into a large set of local and easy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 key ingredient is collision detection, which is conceptually easy, as it can be solved in the workspace (2D or 3D)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Local planning (edge validation) is typically performed by dense sampling of path and collision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Another key ingredient is nearest-</a:t>
            </a:r>
            <a:r>
              <a:rPr lang="en-ID" sz="2400" dirty="0" err="1"/>
              <a:t>neighbor</a:t>
            </a:r>
            <a:r>
              <a:rPr lang="en-ID" sz="2400" dirty="0"/>
              <a:t> search: given a query point find its nearest </a:t>
            </a:r>
            <a:r>
              <a:rPr lang="en-ID" sz="2400" dirty="0" err="1"/>
              <a:t>neighbor</a:t>
            </a:r>
            <a:r>
              <a:rPr lang="en-ID" sz="2400" dirty="0"/>
              <a:t>(s) within a set of points -- also well studied theoretically and practically</a:t>
            </a:r>
            <a:endParaRPr lang="en-US" sz="2400" b="1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4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33" y="2936885"/>
            <a:ext cx="5143497" cy="150739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W6: </a:t>
            </a:r>
            <a:r>
              <a:rPr lang="en-ID" dirty="0"/>
              <a:t>Motion planning II: sampling-based methods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DF2DD01-1DE3-E766-88E3-72002CFD491B}"/>
              </a:ext>
            </a:extLst>
          </p:cNvPr>
          <p:cNvSpPr txBox="1"/>
          <p:nvPr/>
        </p:nvSpPr>
        <p:spPr>
          <a:xfrm>
            <a:off x="952500" y="1085012"/>
            <a:ext cx="5024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Principles of Robot Autonomy I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7C97E4-C8AA-ACA0-60CF-B790CF76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44" y="2727116"/>
            <a:ext cx="5202770" cy="16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849863"/>
            <a:ext cx="105165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The geometric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b="1" dirty="0"/>
              <a:t>The </a:t>
            </a:r>
            <a:r>
              <a:rPr lang="en-ID" sz="3200" b="1" dirty="0" err="1"/>
              <a:t>kinodynamic</a:t>
            </a:r>
            <a:r>
              <a:rPr lang="en-ID" sz="3200" b="1" dirty="0"/>
              <a:t>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Alternative sampling strategies (de-randomized; biased)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Flexible trajectories in </a:t>
            </a:r>
            <a:r>
              <a:rPr lang="en-ID" dirty="0" err="1"/>
              <a:t>kinodynamic</a:t>
            </a:r>
            <a:r>
              <a:rPr lang="en-ID" dirty="0"/>
              <a:t> motion planning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602489"/>
            <a:ext cx="10908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hlinkClick r:id="rId2"/>
              </a:rPr>
              <a:t>https://github.com/rikkimelissa/baxter_throw</a:t>
            </a: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Rikki Valverde, </a:t>
            </a:r>
            <a:r>
              <a:rPr lang="en-ID" sz="2400" dirty="0" err="1"/>
              <a:t>Northwestern</a:t>
            </a:r>
            <a:r>
              <a:rPr lang="en-ID" sz="2400" dirty="0"/>
              <a:t> University</a:t>
            </a:r>
            <a:endParaRPr lang="en-US" sz="2400" b="1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553B7-56EA-9639-C597-D1C6C831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22" y="2633981"/>
            <a:ext cx="6969740" cy="39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3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1"/>
            <a:ext cx="10714810" cy="1085307"/>
          </a:xfrm>
        </p:spPr>
        <p:txBody>
          <a:bodyPr anchor="ctr">
            <a:normAutofit fontScale="90000"/>
          </a:bodyPr>
          <a:lstStyle/>
          <a:p>
            <a:r>
              <a:rPr lang="en-ID" dirty="0" err="1"/>
              <a:t>Kinodynamic</a:t>
            </a:r>
            <a:r>
              <a:rPr lang="en-ID" dirty="0"/>
              <a:t> motion planning for vehicle high speed </a:t>
            </a:r>
            <a:r>
              <a:rPr lang="en-ID" dirty="0" err="1"/>
              <a:t>maneuvering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957053"/>
            <a:ext cx="10908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Yanbo</a:t>
            </a:r>
            <a:r>
              <a:rPr lang="en-ID" sz="2400" dirty="0"/>
              <a:t> Li</a:t>
            </a:r>
            <a:endParaRPr lang="en-US" sz="2400" b="1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823EB-6B07-062B-8E45-076D30EB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18" y="1824391"/>
            <a:ext cx="6047584" cy="45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1"/>
            <a:ext cx="10714810" cy="1085307"/>
          </a:xfrm>
        </p:spPr>
        <p:txBody>
          <a:bodyPr anchor="ctr">
            <a:normAutofit/>
          </a:bodyPr>
          <a:lstStyle/>
          <a:p>
            <a:r>
              <a:rPr lang="en-ID" dirty="0" err="1"/>
              <a:t>Kinodynamic</a:t>
            </a:r>
            <a:r>
              <a:rPr lang="en-ID" dirty="0"/>
              <a:t> Planning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957053"/>
                <a:ext cx="5701938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Kinodynamic motion planning problem: in addition to obstacle avoidance, paths are subject to differential constraints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The robot operates in the state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To move the robot applies control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Motion needs to satisfy the system’s constraints: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D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ID" sz="2400" dirty="0"/>
              </a:p>
              <a:p>
                <a:endParaRPr lang="en-ID" sz="2400" dirty="0"/>
              </a:p>
              <a:p>
                <a:r>
                  <a:rPr lang="en-ID" sz="2400" dirty="0"/>
                  <a:t>Reference: Schmerling and </a:t>
                </a:r>
                <a:r>
                  <a:rPr lang="en-ID" sz="2400" dirty="0" err="1"/>
                  <a:t>Pavone</a:t>
                </a:r>
                <a:r>
                  <a:rPr lang="en-ID" sz="2400" dirty="0"/>
                  <a:t>. </a:t>
                </a:r>
                <a:r>
                  <a:rPr lang="en-ID" sz="2400" dirty="0" err="1"/>
                  <a:t>Kinodynamic</a:t>
                </a:r>
                <a:r>
                  <a:rPr lang="en-ID" sz="2400" dirty="0"/>
                  <a:t> Planning. 2019</a:t>
                </a:r>
                <a:endParaRPr lang="en-US" sz="2400" b="1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957053"/>
                <a:ext cx="5701938" cy="4154984"/>
              </a:xfrm>
              <a:prstGeom prst="rect">
                <a:avLst/>
              </a:prstGeom>
              <a:blipFill>
                <a:blip r:embed="rId2"/>
                <a:stretch>
                  <a:fillRect l="-1556" t="-122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B3EAE3A-563D-7E5D-C5B0-B3AADAE88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57" y="1091657"/>
            <a:ext cx="4323985" cy="5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46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1"/>
            <a:ext cx="10714810" cy="1085307"/>
          </a:xfrm>
        </p:spPr>
        <p:txBody>
          <a:bodyPr anchor="ctr">
            <a:normAutofit/>
          </a:bodyPr>
          <a:lstStyle/>
          <a:p>
            <a:r>
              <a:rPr lang="en-ID" dirty="0"/>
              <a:t>Forward-propagation-based algorithms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957053"/>
                <a:ext cx="1042322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RRT can be extended to the </a:t>
                </a:r>
                <a:r>
                  <a:rPr lang="en-ID" sz="2400" dirty="0" err="1"/>
                  <a:t>kinodynamic</a:t>
                </a:r>
                <a:r>
                  <a:rPr lang="en-ID" sz="2400" dirty="0"/>
                  <a:t> case in a relatively easy way: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D" sz="2400" dirty="0"/>
                  <a:t>Draw a random state and find its nearest </a:t>
                </a:r>
                <a:r>
                  <a:rPr lang="en-ID" sz="2400" dirty="0" err="1"/>
                  <a:t>neighbor</a:t>
                </a:r>
                <a:r>
                  <a:rPr lang="en-ID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endParaRPr lang="en-ID" sz="2400" baseline="-25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D" sz="2400" dirty="0"/>
                  <a:t>Sample a random control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D" sz="2400" dirty="0"/>
                  <a:t> ∈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D" sz="2400" dirty="0"/>
                  <a:t> and random duration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D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D" sz="2400" dirty="0"/>
                  <a:t>Forward propagate the control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D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D" sz="2400" dirty="0"/>
                  <a:t> time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endParaRPr lang="en-US" sz="2400" b="1" baseline="-25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957053"/>
                <a:ext cx="10423228" cy="1569660"/>
              </a:xfrm>
              <a:prstGeom prst="rect">
                <a:avLst/>
              </a:prstGeom>
              <a:blipFill>
                <a:blip r:embed="rId2"/>
                <a:stretch>
                  <a:fillRect l="-852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F00689-C17B-7F08-4AC5-DC122439DAC2}"/>
              </a:ext>
            </a:extLst>
          </p:cNvPr>
          <p:cNvSpPr txBox="1"/>
          <p:nvPr/>
        </p:nvSpPr>
        <p:spPr>
          <a:xfrm>
            <a:off x="6662057" y="5417489"/>
            <a:ext cx="5012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Reference: </a:t>
            </a:r>
            <a:r>
              <a:rPr lang="en-ID" dirty="0" err="1"/>
              <a:t>Kleinbort</a:t>
            </a:r>
            <a:r>
              <a:rPr lang="en-ID" dirty="0"/>
              <a:t> et al. Probabilistic completeness of RRT for geometric and </a:t>
            </a:r>
            <a:r>
              <a:rPr lang="en-ID" dirty="0" err="1"/>
              <a:t>kinodynamic</a:t>
            </a:r>
            <a:r>
              <a:rPr lang="en-ID" dirty="0"/>
              <a:t> planning with forward propagation. 2018.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CF68A-785D-D04B-41AC-0EE64196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50" y="3831982"/>
            <a:ext cx="4569667" cy="25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0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1"/>
            <a:ext cx="10714810" cy="1085307"/>
          </a:xfrm>
        </p:spPr>
        <p:txBody>
          <a:bodyPr anchor="ctr">
            <a:normAutofit/>
          </a:bodyPr>
          <a:lstStyle/>
          <a:p>
            <a:r>
              <a:rPr lang="en-ID" dirty="0"/>
              <a:t>Steering-based algorithms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602488"/>
            <a:ext cx="10423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When efficient online steering subroutines exist, </a:t>
            </a:r>
            <a:r>
              <a:rPr lang="en-ID" sz="2400" dirty="0" err="1"/>
              <a:t>kinodynamic</a:t>
            </a:r>
            <a:r>
              <a:rPr lang="en-ID" sz="2400" dirty="0"/>
              <a:t> planning algorithms may take advantage of this domain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73E8-5507-7EB7-7530-97096A2EF3DA}"/>
              </a:ext>
            </a:extLst>
          </p:cNvPr>
          <p:cNvSpPr txBox="1"/>
          <p:nvPr/>
        </p:nvSpPr>
        <p:spPr>
          <a:xfrm>
            <a:off x="1007863" y="4813974"/>
            <a:ext cx="6505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Reference: E. Schmerling et al. Optimal </a:t>
            </a:r>
            <a:r>
              <a:rPr lang="en-ID" dirty="0" err="1"/>
              <a:t>SamplingBased</a:t>
            </a:r>
            <a:r>
              <a:rPr lang="en-ID" dirty="0"/>
              <a:t> Motion Planning under Differential Constraints: the Driftless Case. 2015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6B65EA-BBF9-A5D2-9704-2B31B0EE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051" y="2864030"/>
            <a:ext cx="4161296" cy="3120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E1C43D-D608-2583-F2F0-AC0AD5D4B792}"/>
              </a:ext>
            </a:extLst>
          </p:cNvPr>
          <p:cNvSpPr txBox="1"/>
          <p:nvPr/>
        </p:nvSpPr>
        <p:spPr>
          <a:xfrm>
            <a:off x="960119" y="3393483"/>
            <a:ext cx="59456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400" dirty="0"/>
              <a:t>Connect samples by using an optimal trajectory (steering problem)</a:t>
            </a:r>
          </a:p>
          <a:p>
            <a:pPr marL="457200" indent="-457200">
              <a:buAutoNum type="arabicPeriod"/>
            </a:pPr>
            <a:r>
              <a:rPr lang="en-ID" sz="2400" dirty="0"/>
              <a:t>Use reachable sets to find nearest </a:t>
            </a:r>
            <a:r>
              <a:rPr lang="en-ID" sz="2400" dirty="0" err="1"/>
              <a:t>neighbors</a:t>
            </a:r>
            <a:endParaRPr lang="en-US" sz="2400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07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849863"/>
            <a:ext cx="105165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The geometric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ID" sz="3200" dirty="0" err="1">
                <a:solidFill>
                  <a:schemeClr val="bg1">
                    <a:lumMod val="65000"/>
                  </a:schemeClr>
                </a:solidFill>
              </a:rPr>
              <a:t>kinodynamic</a:t>
            </a: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b="1" dirty="0"/>
              <a:t>Alternative sampling strategies (de-randomized; biased)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871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658476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Should probabilistic planners be probabilistic?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602488"/>
            <a:ext cx="104232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Key question: would theoretical guarantees and practical performance still hold if these algorithms were to be de-randomized, i.e., run on deterministic samples? </a:t>
            </a:r>
          </a:p>
          <a:p>
            <a:endParaRPr lang="en-ID" sz="2400" dirty="0"/>
          </a:p>
          <a:p>
            <a:r>
              <a:rPr lang="en-ID" sz="2400" dirty="0"/>
              <a:t>Important question as de-randomization would: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Ease certification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Ease use of offline computation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Potentially simplify several operations (e.g., NN search)</a:t>
            </a:r>
          </a:p>
        </p:txBody>
      </p:sp>
    </p:spTree>
    <p:extLst>
      <p:ext uri="{BB962C8B-B14F-4D97-AF65-F5344CB8AC3E}">
        <p14:creationId xmlns:p14="http://schemas.microsoft.com/office/powerpoint/2010/main" val="178595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658476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Designing “good” sequences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22253" y="3429000"/>
            <a:ext cx="63748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Key facts: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There exist deterministic sequences with </a:t>
            </a:r>
            <a:r>
              <a:rPr lang="en-ID" sz="2400" i="1" dirty="0"/>
              <a:t>D(S)</a:t>
            </a:r>
            <a:r>
              <a:rPr lang="en-ID" sz="2400" dirty="0"/>
              <a:t> of order </a:t>
            </a:r>
            <a:r>
              <a:rPr lang="en-ID" sz="2400" i="1" dirty="0"/>
              <a:t>0(n</a:t>
            </a:r>
            <a:r>
              <a:rPr lang="en-ID" sz="2400" i="1" baseline="30000" dirty="0"/>
              <a:t>-1/d</a:t>
            </a:r>
            <a:r>
              <a:rPr lang="en-ID" sz="2400" i="1" dirty="0"/>
              <a:t>) </a:t>
            </a:r>
            <a:r>
              <a:rPr lang="en-ID" sz="2400" dirty="0"/>
              <a:t>, referred to as</a:t>
            </a:r>
            <a:r>
              <a:rPr lang="en-ID" sz="2400" i="1" dirty="0"/>
              <a:t> low-dispersion </a:t>
            </a:r>
            <a:r>
              <a:rPr lang="en-ID" sz="2400" dirty="0"/>
              <a:t>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Sequences minimizing ℓ2-dispersion only known for </a:t>
            </a:r>
            <a:r>
              <a:rPr lang="en-ID" sz="2400" i="1" dirty="0"/>
              <a:t>d</a:t>
            </a:r>
            <a:r>
              <a:rPr lang="en-ID" sz="2400" dirty="0"/>
              <a:t> =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2A48B-6BB1-100A-B319-D45B3B7D65D8}"/>
                  </a:ext>
                </a:extLst>
              </p:cNvPr>
              <p:cNvSpPr txBox="1"/>
              <p:nvPr/>
            </p:nvSpPr>
            <p:spPr>
              <a:xfrm>
                <a:off x="960119" y="1714905"/>
                <a:ext cx="6299098" cy="143943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ℓ</a:t>
                </a:r>
                <a:r>
                  <a:rPr lang="en-ID" sz="2400" baseline="-25000" dirty="0"/>
                  <a:t>2</a:t>
                </a:r>
                <a:r>
                  <a:rPr lang="en-ID" sz="2400" dirty="0"/>
                  <a:t>-dispersion: For a finite set </a:t>
                </a:r>
                <a:r>
                  <a:rPr lang="en-ID" sz="2400" i="1" dirty="0"/>
                  <a:t>S</a:t>
                </a:r>
                <a:r>
                  <a:rPr lang="en-ID" sz="2400" dirty="0"/>
                  <a:t> of points contained in </a:t>
                </a:r>
                <a:r>
                  <a:rPr lang="en-ID" sz="2400" i="1" dirty="0"/>
                  <a:t>X</a:t>
                </a:r>
                <a:r>
                  <a:rPr lang="en-ID" sz="2400" dirty="0"/>
                  <a:t> ⊂ </a:t>
                </a:r>
                <a:r>
                  <a:rPr lang="en-ID" sz="2400" dirty="0" err="1"/>
                  <a:t>ℝ</a:t>
                </a:r>
                <a:r>
                  <a:rPr lang="en-ID" sz="2400" baseline="30000" dirty="0" err="1"/>
                  <a:t>d</a:t>
                </a:r>
                <a:r>
                  <a:rPr lang="en-ID" sz="2400" dirty="0"/>
                  <a:t>, its ℓ</a:t>
                </a:r>
                <a:r>
                  <a:rPr lang="en-ID" sz="2400" baseline="-25000" dirty="0"/>
                  <a:t>2</a:t>
                </a:r>
                <a:r>
                  <a:rPr lang="en-ID" sz="2400" dirty="0"/>
                  <a:t>-dispersion </a:t>
                </a:r>
                <a:r>
                  <a:rPr lang="en-ID" sz="2400" i="1" dirty="0"/>
                  <a:t>D(S)</a:t>
                </a:r>
                <a:r>
                  <a:rPr lang="en-ID" sz="2400" dirty="0"/>
                  <a:t> is defined as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mr>
                      </m:m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mr>
                      </m:m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∥2</m:t>
                      </m:r>
                    </m:oMath>
                  </m:oMathPara>
                </a14:m>
                <a:endParaRPr lang="en-ID" sz="2400" baseline="-25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D2A48B-6BB1-100A-B319-D45B3B7D6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714905"/>
                <a:ext cx="6299098" cy="1439433"/>
              </a:xfrm>
              <a:prstGeom prst="rect">
                <a:avLst/>
              </a:prstGeom>
              <a:blipFill>
                <a:blip r:embed="rId2"/>
                <a:stretch>
                  <a:fillRect l="-1408" t="-3478" r="-2213"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BB7965-431D-D30B-EE87-2C166BAA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30" y="1714905"/>
            <a:ext cx="4173489" cy="41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5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658476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Optimality of deterministic planning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A7301-7117-853C-7C86-ECE00023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78" y="1482642"/>
            <a:ext cx="4077822" cy="3027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10289-0E2B-CFD0-19EE-3BE3BE92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37" y="1450653"/>
            <a:ext cx="3362019" cy="3027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76FF7-201A-CD3E-8F57-E0A5FB49AC54}"/>
                  </a:ext>
                </a:extLst>
              </p:cNvPr>
              <p:cNvSpPr txBox="1"/>
              <p:nvPr/>
            </p:nvSpPr>
            <p:spPr>
              <a:xfrm>
                <a:off x="960119" y="4785420"/>
                <a:ext cx="10852436" cy="120032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Optimality: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i="1" dirty="0"/>
                  <a:t> </a:t>
                </a:r>
                <a:r>
                  <a:rPr lang="en-ID" sz="2400" dirty="0"/>
                  <a:t>denote the arc length of the path returned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2400" dirty="0"/>
                  <a:t> samples. Then if </a:t>
                </a:r>
              </a:p>
              <a:p>
                <a:pPr marL="457200" indent="-457200">
                  <a:buAutoNum type="arabicPeriod"/>
                </a:pPr>
                <a:r>
                  <a:rPr lang="en-ID" sz="2400" dirty="0"/>
                  <a:t>Samples set </a:t>
                </a:r>
                <a:r>
                  <a:rPr lang="en-ID" sz="2400" i="1" dirty="0"/>
                  <a:t>S</a:t>
                </a:r>
                <a:r>
                  <a:rPr lang="en-ID" sz="2400" dirty="0"/>
                  <a:t> has dispersion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−1/</m:t>
                    </m:r>
                    <m:r>
                      <a:rPr lang="en-US" sz="24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D" sz="2400" dirty="0"/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D" sz="2400" dirty="0"/>
                  <a:t> &gt; 0,</a:t>
                </a:r>
              </a:p>
              <a:p>
                <a:pPr marL="457200" indent="-457200">
                  <a:buAutoNum type="arabicPeriod"/>
                </a:pPr>
                <a:r>
                  <a:rPr lang="en-US" sz="2400" b="0" dirty="0"/>
                  <a:t>n</a:t>
                </a:r>
                <a:r>
                  <a:rPr lang="en-US" sz="2400" b="0" baseline="30000" dirty="0"/>
                  <a:t>1/d</a:t>
                </a:r>
                <a:r>
                  <a:rPr lang="en-US" sz="2400" b="0" dirty="0"/>
                  <a:t>  </a:t>
                </a:r>
                <a:r>
                  <a:rPr lang="en-US" sz="2400" b="0" dirty="0" err="1"/>
                  <a:t>r</a:t>
                </a:r>
                <a:r>
                  <a:rPr lang="en-US" sz="2400" b="0" baseline="-25000" dirty="0" err="1"/>
                  <a:t>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D" sz="2400" dirty="0"/>
                  <a:t> 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D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D" sz="2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baseline="3000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func>
                  </m:oMath>
                </a14:m>
                <a:r>
                  <a:rPr lang="en-ID" sz="2400" dirty="0"/>
                  <a:t>, where �∗ is the cost of an optimal path</a:t>
                </a:r>
                <a:endParaRPr lang="en-ID" sz="2400" baseline="-25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B76FF7-201A-CD3E-8F57-E0A5FB49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4785420"/>
                <a:ext cx="10852436" cy="1200329"/>
              </a:xfrm>
              <a:prstGeom prst="rect">
                <a:avLst/>
              </a:prstGeom>
              <a:blipFill>
                <a:blip r:embed="rId4"/>
                <a:stretch>
                  <a:fillRect l="-818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0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Motion Planning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82652-8787-702D-80E3-2314E6490735}"/>
              </a:ext>
            </a:extLst>
          </p:cNvPr>
          <p:cNvSpPr txBox="1"/>
          <p:nvPr/>
        </p:nvSpPr>
        <p:spPr>
          <a:xfrm>
            <a:off x="960119" y="1592530"/>
            <a:ext cx="64483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Compute sequence of actions that drives a robot from an initial condition to a terminal condition while avoiding obstacles, respecting motion constraints, and possibly optimizing a cost function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6302F-CCD5-88E8-70E3-3481F36AFE7B}"/>
              </a:ext>
            </a:extLst>
          </p:cNvPr>
          <p:cNvSpPr txBox="1"/>
          <p:nvPr/>
        </p:nvSpPr>
        <p:spPr>
          <a:xfrm>
            <a:off x="960118" y="3429000"/>
            <a:ext cx="64483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Aim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/>
              <a:t>Learn about sampling-based motion planning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Readings: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/>
              <a:t>S. LaValle. Planning Algorithms. Chapter 5.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11599-9D47-78D1-CDF7-0323AA4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1" y="1592530"/>
            <a:ext cx="3543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3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658476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Deterministic sampling-based motion planning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38C2C-75AA-C56E-9728-59A99B9647FD}"/>
              </a:ext>
            </a:extLst>
          </p:cNvPr>
          <p:cNvSpPr txBox="1"/>
          <p:nvPr/>
        </p:nvSpPr>
        <p:spPr>
          <a:xfrm>
            <a:off x="960119" y="1542385"/>
            <a:ext cx="1071481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800" dirty="0"/>
              <a:t>Asymptotic optimality can be achieved with deterministic sequences and with a smaller connection 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800" dirty="0"/>
              <a:t>Deterministic convergence rates: instrumental to the certification of sampling-based planners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800" dirty="0"/>
              <a:t>Computational and space complexity: under some assumptions, arbitrarily close to theoretical lower bound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800" dirty="0"/>
              <a:t>Deterministic sequences appear to provide superior performance</a:t>
            </a:r>
          </a:p>
          <a:p>
            <a:endParaRPr lang="en-ID" sz="2400" dirty="0"/>
          </a:p>
          <a:p>
            <a:endParaRPr lang="en-ID" sz="2400" dirty="0"/>
          </a:p>
          <a:p>
            <a:r>
              <a:rPr lang="en-ID" sz="2400" dirty="0"/>
              <a:t>Reference: Janson et al. Deterministic Sampling-Based Motion Planning: Optimality, Complexity, and Performance. 2018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317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658476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Biased sampling for SBMP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38C2C-75AA-C56E-9728-59A99B9647FD}"/>
              </a:ext>
            </a:extLst>
          </p:cNvPr>
          <p:cNvSpPr txBox="1"/>
          <p:nvPr/>
        </p:nvSpPr>
        <p:spPr>
          <a:xfrm>
            <a:off x="960119" y="1542385"/>
            <a:ext cx="691491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Potential issue with uniform sampling: narrow corridors in C-space require many samples to identify/traverse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Key idea: bias sampling towards suspected such challenging regions of C-space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Biased sampling distributions can be </a:t>
            </a:r>
            <a:r>
              <a:rPr lang="en-ID" sz="2400" dirty="0" err="1"/>
              <a:t>handconstructed</a:t>
            </a:r>
            <a:r>
              <a:rPr lang="en-ID" sz="2400" dirty="0"/>
              <a:t> and/or adapt online (e.g., Hybrid Sampling PRM), or learned from prior experience solving similar planning problems</a:t>
            </a:r>
          </a:p>
          <a:p>
            <a:endParaRPr lang="en-ID" sz="2400" dirty="0"/>
          </a:p>
          <a:p>
            <a:r>
              <a:rPr lang="en-ID" dirty="0"/>
              <a:t>References: Hsu et al. Hybrid PRM sampling with a cost-sensitive adaptive strategy. 2005. </a:t>
            </a:r>
            <a:r>
              <a:rPr lang="en-ID" dirty="0" err="1"/>
              <a:t>Ichter</a:t>
            </a:r>
            <a:r>
              <a:rPr lang="en-ID" dirty="0"/>
              <a:t> et al. Learned Critical Probabilistic Roadmaps for Robotic Motion Planning. 2020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EDFDE-8AE3-E582-1882-C7C6233D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037" y="1542385"/>
            <a:ext cx="3853047" cy="4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62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0A12A6-4236-FD8A-B97A-2FBC793B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36" y="1496750"/>
            <a:ext cx="9778175" cy="48440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9DB10F-3C89-E9EE-A55D-EF1B2A54EA20}"/>
              </a:ext>
            </a:extLst>
          </p:cNvPr>
          <p:cNvSpPr txBox="1">
            <a:spLocks/>
          </p:cNvSpPr>
          <p:nvPr/>
        </p:nvSpPr>
        <p:spPr>
          <a:xfrm>
            <a:off x="960119" y="517182"/>
            <a:ext cx="10714810" cy="658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/>
              <a:t>Which of these two roadmaps has been created by RRT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70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9DB10F-3C89-E9EE-A55D-EF1B2A54EA20}"/>
              </a:ext>
            </a:extLst>
          </p:cNvPr>
          <p:cNvSpPr txBox="1">
            <a:spLocks/>
          </p:cNvSpPr>
          <p:nvPr/>
        </p:nvSpPr>
        <p:spPr>
          <a:xfrm>
            <a:off x="960119" y="517181"/>
            <a:ext cx="10721808" cy="172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dirty="0"/>
              <a:t>How many of the red sample points could lead to new node in the roadmap constructed by RRT?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5BBAE0-E5F0-AA9E-6C0C-7D0D480F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49" y="2432515"/>
            <a:ext cx="8944947" cy="39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1241768"/>
          </a:xfrm>
        </p:spPr>
        <p:txBody>
          <a:bodyPr anchor="ctr">
            <a:normAutofit fontScale="90000"/>
          </a:bodyPr>
          <a:lstStyle/>
          <a:p>
            <a:r>
              <a:rPr lang="en-ID" dirty="0"/>
              <a:t>Next Lecture : Robotic Sensors and Introduction to 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8EF8-DCD5-7AAB-6879-EFCC9329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29" y="2140035"/>
            <a:ext cx="9172927" cy="3898288"/>
          </a:xfrm>
          <a:prstGeom prst="roundRect">
            <a:avLst>
              <a:gd name="adj" fmla="val 71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743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Configuration space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A815F-A730-1978-E889-666E8677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54" y="1401994"/>
            <a:ext cx="7135492" cy="52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7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Motion Planning Algorithms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700574"/>
                <a:ext cx="10516534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b="1" dirty="0"/>
                  <a:t>Key point: </a:t>
                </a:r>
                <a:r>
                  <a:rPr lang="en-ID" sz="2400" dirty="0"/>
                  <a:t>motion planning problem described in the real-world, but it really lives in another space - the configuration (C-)space!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Two main approaches to </a:t>
                </a:r>
                <a:r>
                  <a:rPr lang="en-ID" sz="2400" i="1" dirty="0"/>
                  <a:t>continuous</a:t>
                </a:r>
                <a:r>
                  <a:rPr lang="en-ID" sz="2400" dirty="0"/>
                  <a:t> motion planning: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b="1" i="1" dirty="0"/>
                  <a:t>Combinatorial planning</a:t>
                </a:r>
                <a:r>
                  <a:rPr lang="en-ID" sz="2400" dirty="0"/>
                  <a:t>: constructs structures in the C-space that discretely and completely capture all information needed to perform planning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D" sz="2400" b="1" i="1" dirty="0"/>
                  <a:t>Sampling-based planning</a:t>
                </a:r>
                <a:r>
                  <a:rPr lang="en-ID" sz="2400" dirty="0"/>
                  <a:t>: uses collision detection algorithms to probe and incrementally search the C-space for a solution, rather than completely characterizing all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𝑓𝑟𝑒𝑒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400" dirty="0"/>
                  <a:t>structure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700574"/>
                <a:ext cx="10516534" cy="3785652"/>
              </a:xfrm>
              <a:prstGeom prst="rect">
                <a:avLst/>
              </a:prstGeom>
              <a:blipFill>
                <a:blip r:embed="rId2"/>
                <a:stretch>
                  <a:fillRect l="-724" t="-1000" r="-603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62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Sampling-based Motion Planning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/>
              <p:nvPr/>
            </p:nvSpPr>
            <p:spPr>
              <a:xfrm>
                <a:off x="960119" y="1849863"/>
                <a:ext cx="10516534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2400" dirty="0"/>
                  <a:t>Limitations of combinatorial approaches stimulated the development of sampling-based approaches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Abandon the idea of explicitly characterizing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𝑓𝑟𝑒𝑒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𝑜𝑏𝑠</m:t>
                    </m:r>
                  </m:oMath>
                </a14:m>
                <a:endParaRPr lang="en-ID" sz="24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Instead, capture the structure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D" sz="2400" dirty="0"/>
                  <a:t> by </a:t>
                </a:r>
                <a:r>
                  <a:rPr lang="en-ID" sz="2400" b="1" dirty="0"/>
                  <a:t>random sampling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Use a black-box component (collision checker) to determine which random configurations lie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𝑓𝑟𝑒𝑒</m:t>
                    </m:r>
                  </m:oMath>
                </a14:m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D" sz="2400" dirty="0"/>
                  <a:t>Use such a probing scheme to build a roadmap and then plan a path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D" sz="2400" dirty="0"/>
              </a:p>
              <a:p>
                <a:r>
                  <a:rPr lang="en-ID" sz="2400" dirty="0"/>
                  <a:t>Reference: LaValle, S. M. Motion planning. 2011.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222E3-EDF7-3B51-2DC3-3F909FB0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1849863"/>
                <a:ext cx="10516534" cy="3785652"/>
              </a:xfrm>
              <a:prstGeom prst="rect">
                <a:avLst/>
              </a:prstGeom>
              <a:blipFill>
                <a:blip r:embed="rId2"/>
                <a:stretch>
                  <a:fillRect l="-844" t="-1338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08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Sampling-based Motion Planning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849863"/>
            <a:ext cx="1051653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Conceptually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Relatively-easy to implement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Flexible: one algorithm applies to a variety of robots and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Beyond the geometric case: can cope with complex differential constraints, uncertainty,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  <a:p>
            <a:r>
              <a:rPr lang="en-ID" sz="2400" dirty="0"/>
              <a:t>(Mild) 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Unclear how many samples should be generated to retrieve a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Cannot determine whether a solution does not exist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64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849863"/>
            <a:ext cx="105165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/>
              <a:t>The geometric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/>
              <a:t>The </a:t>
            </a:r>
            <a:r>
              <a:rPr lang="en-ID" sz="3200" dirty="0" err="1"/>
              <a:t>kinodynamic</a:t>
            </a:r>
            <a:r>
              <a:rPr lang="en-ID" sz="3200" dirty="0"/>
              <a:t>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/>
              <a:t>Alternative sampling strategies (de-randomized; biased)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142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517182"/>
            <a:ext cx="10714810" cy="884812"/>
          </a:xfrm>
        </p:spPr>
        <p:txBody>
          <a:bodyPr anchor="ctr">
            <a:normAutofit/>
          </a:bodyPr>
          <a:lstStyle/>
          <a:p>
            <a:r>
              <a:rPr lang="en-ID" dirty="0"/>
              <a:t>Outline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222E3-EDF7-3B51-2DC3-3F909FB0E2E8}"/>
              </a:ext>
            </a:extLst>
          </p:cNvPr>
          <p:cNvSpPr txBox="1"/>
          <p:nvPr/>
        </p:nvSpPr>
        <p:spPr>
          <a:xfrm>
            <a:off x="960119" y="1849863"/>
            <a:ext cx="105165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b="1" dirty="0"/>
              <a:t>The geometric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ID" sz="3200" dirty="0" err="1">
                <a:solidFill>
                  <a:schemeClr val="bg1">
                    <a:lumMod val="65000"/>
                  </a:schemeClr>
                </a:solidFill>
              </a:rPr>
              <a:t>kinodynamic</a:t>
            </a: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1">
                    <a:lumMod val="65000"/>
                  </a:schemeClr>
                </a:solidFill>
              </a:rPr>
              <a:t>Alternative sampling strategies (de-randomized; biased)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06576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6E8"/>
      </a:lt2>
      <a:accent1>
        <a:srgbClr val="C89785"/>
      </a:accent1>
      <a:accent2>
        <a:srgbClr val="B59F6F"/>
      </a:accent2>
      <a:accent3>
        <a:srgbClr val="A2A776"/>
      </a:accent3>
      <a:accent4>
        <a:srgbClr val="8AAC6A"/>
      </a:accent4>
      <a:accent5>
        <a:srgbClr val="7CAF78"/>
      </a:accent5>
      <a:accent6>
        <a:srgbClr val="6DB285"/>
      </a:accent6>
      <a:hlink>
        <a:srgbClr val="5D8A9A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34023</TotalTime>
  <Words>1916</Words>
  <Application>Microsoft Macintosh PowerPoint</Application>
  <PresentationFormat>Widescreen</PresentationFormat>
  <Paragraphs>201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Goudy Old Style</vt:lpstr>
      <vt:lpstr>MarrakeshVTI</vt:lpstr>
      <vt:lpstr>Robot Autonomy</vt:lpstr>
      <vt:lpstr>W6: Motion planning II: sampling-based methods</vt:lpstr>
      <vt:lpstr>Motion Planning</vt:lpstr>
      <vt:lpstr>Configuration space</vt:lpstr>
      <vt:lpstr>Motion Planning Algorithms</vt:lpstr>
      <vt:lpstr>Sampling-based Motion Planning</vt:lpstr>
      <vt:lpstr>Sampling-based Motion Planning</vt:lpstr>
      <vt:lpstr>Outline</vt:lpstr>
      <vt:lpstr>Outline</vt:lpstr>
      <vt:lpstr>Review of sampling-based methods</vt:lpstr>
      <vt:lpstr>Probabilistic roadmaps (PRM)</vt:lpstr>
      <vt:lpstr>Rapidly-exploring random trees (RRT)</vt:lpstr>
      <vt:lpstr>Rapidly-exploring random trees (RRT)</vt:lpstr>
      <vt:lpstr>Theoretical guarantees: probabilistic completeness</vt:lpstr>
      <vt:lpstr>Theoretical guarantees: Quality</vt:lpstr>
      <vt:lpstr>Theoretical guarantees: Quality</vt:lpstr>
      <vt:lpstr>Observations</vt:lpstr>
      <vt:lpstr>Fast Marching Tree Algorithm (FMT*)</vt:lpstr>
      <vt:lpstr>Sampling-based planning: summary</vt:lpstr>
      <vt:lpstr>Outline</vt:lpstr>
      <vt:lpstr>Flexible trajectories in kinodynamic motion planning</vt:lpstr>
      <vt:lpstr>Kinodynamic motion planning for vehicle high speed maneuvering</vt:lpstr>
      <vt:lpstr>Kinodynamic Planning</vt:lpstr>
      <vt:lpstr>Forward-propagation-based algorithms</vt:lpstr>
      <vt:lpstr>Steering-based algorithms</vt:lpstr>
      <vt:lpstr>Outline</vt:lpstr>
      <vt:lpstr>Should probabilistic planners be probabilistic?</vt:lpstr>
      <vt:lpstr>Designing “good” sequences</vt:lpstr>
      <vt:lpstr>Optimality of deterministic planning</vt:lpstr>
      <vt:lpstr>Deterministic sampling-based motion planning</vt:lpstr>
      <vt:lpstr>Biased sampling for SBMP</vt:lpstr>
      <vt:lpstr>PowerPoint Presentation</vt:lpstr>
      <vt:lpstr>PowerPoint Presentation</vt:lpstr>
      <vt:lpstr>Next Lecture : Robotic Sensors and Introduction to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Risman Adnan</dc:creator>
  <cp:lastModifiedBy>mulialintang86@gmail.com</cp:lastModifiedBy>
  <cp:revision>146</cp:revision>
  <dcterms:created xsi:type="dcterms:W3CDTF">2021-09-19T02:35:42Z</dcterms:created>
  <dcterms:modified xsi:type="dcterms:W3CDTF">2022-10-22T17:37:07Z</dcterms:modified>
</cp:coreProperties>
</file>